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57" r:id="rId3"/>
    <p:sldId id="259" r:id="rId4"/>
    <p:sldId id="262" r:id="rId5"/>
    <p:sldId id="263" r:id="rId6"/>
    <p:sldId id="264" r:id="rId7"/>
    <p:sldId id="260" r:id="rId8"/>
    <p:sldId id="261" r:id="rId9"/>
    <p:sldId id="25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FD615-33CA-4309-B806-8B45FAF0E376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80C6D-B4F6-4F34-A998-2952581E9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690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dirty="0" smtClean="0"/>
              <a:t>В вольном студенческом переводе получается, что маржинализм – учение о предельной полезности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80C6D-B4F6-4F34-A998-2952581E9A4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33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80C6D-B4F6-4F34-A998-2952581E9A4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115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80C6D-B4F6-4F34-A998-2952581E9A4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115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4D1BE05-49BC-46FE-AA56-34EC0E647200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A23BAFB-8668-4F36-A9AF-D8543C9B2AF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509120"/>
            <a:ext cx="4055995" cy="1163960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Ольшанский Александр, 321 группа</a:t>
            </a:r>
          </a:p>
          <a:p>
            <a:pPr algn="r"/>
            <a:r>
              <a:rPr lang="ru-RU" sz="2000" b="1" dirty="0" err="1" smtClean="0">
                <a:solidFill>
                  <a:schemeClr val="tx1"/>
                </a:solidFill>
              </a:rPr>
              <a:t>Аграновский</a:t>
            </a:r>
            <a:r>
              <a:rPr lang="ru-RU" sz="2000" b="1" dirty="0" smtClean="0">
                <a:solidFill>
                  <a:schemeClr val="tx1"/>
                </a:solidFill>
              </a:rPr>
              <a:t> Михаил, 321 группа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836712"/>
            <a:ext cx="6912768" cy="2520280"/>
          </a:xfrm>
          <a:solidFill>
            <a:schemeClr val="accent4">
              <a:lumMod val="50000"/>
            </a:schemeClr>
          </a:solidFill>
        </p:spPr>
        <p:txBody>
          <a:bodyPr>
            <a:noAutofit/>
          </a:bodyPr>
          <a:lstStyle/>
          <a:p>
            <a:pPr lvl="0"/>
            <a:r>
              <a:rPr lang="ru-RU" sz="5400" b="1" i="1" dirty="0" smtClean="0"/>
              <a:t>Маржинализм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b="1" dirty="0" smtClean="0"/>
              <a:t>Представители,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основные </a:t>
            </a:r>
            <a:r>
              <a:rPr lang="ru-RU" b="1" dirty="0"/>
              <a:t>работы, идеи, исторический </a:t>
            </a:r>
            <a:r>
              <a:rPr lang="ru-RU" b="1" dirty="0" smtClean="0"/>
              <a:t>контекст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3521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933056"/>
            <a:ext cx="7924800" cy="1853952"/>
          </a:xfrm>
          <a:solidFill>
            <a:schemeClr val="accent4">
              <a:lumMod val="50000"/>
            </a:schemeClr>
          </a:solidFill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7600" b="1" dirty="0" smtClean="0"/>
              <a:t>Ни презентации без определения!</a:t>
            </a:r>
            <a:endParaRPr lang="ru-RU" sz="7600" b="1" dirty="0"/>
          </a:p>
          <a:p>
            <a:pPr marL="0" indent="0" algn="ctr">
              <a:buNone/>
            </a:pPr>
            <a:r>
              <a:rPr lang="ru-RU" sz="4400" b="1" u="sng" dirty="0" smtClean="0"/>
              <a:t>Маржинализм</a:t>
            </a:r>
            <a:r>
              <a:rPr lang="ru-RU" sz="4400" b="1" dirty="0" smtClean="0"/>
              <a:t> – экономическая </a:t>
            </a:r>
            <a:r>
              <a:rPr lang="ru-RU" sz="4400" b="1" dirty="0"/>
              <a:t>наука о деятельности людей по удовлетворению своих потребностей путем использования ограниченных производственных ресурсов</a:t>
            </a:r>
            <a:r>
              <a:rPr lang="ru-RU" sz="4400" b="1" dirty="0" smtClean="0"/>
              <a:t>.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407857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2060848"/>
            <a:ext cx="7924800" cy="3726160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ru-RU" sz="3600" b="1" dirty="0" smtClean="0"/>
              <a:t>Основные идеи учения</a:t>
            </a:r>
          </a:p>
          <a:p>
            <a:pPr lvl="1"/>
            <a:r>
              <a:rPr lang="ru-RU" sz="1800" b="1" dirty="0" smtClean="0"/>
              <a:t>Теория </a:t>
            </a:r>
            <a:r>
              <a:rPr lang="ru-RU" sz="1800" b="1" dirty="0"/>
              <a:t>об </a:t>
            </a:r>
            <a:r>
              <a:rPr lang="ru-RU" sz="1800" b="1" dirty="0" smtClean="0"/>
              <a:t>экстремумах, предельных </a:t>
            </a:r>
            <a:r>
              <a:rPr lang="ru-RU" sz="1800" b="1" dirty="0"/>
              <a:t>величинах: предельная производительность, предельные издержки, предельная полезность</a:t>
            </a:r>
            <a:r>
              <a:rPr lang="ru-RU" sz="1800" b="1" dirty="0" smtClean="0"/>
              <a:t>.</a:t>
            </a:r>
          </a:p>
          <a:p>
            <a:pPr lvl="1"/>
            <a:r>
              <a:rPr lang="ru-RU" sz="1800" b="1" dirty="0"/>
              <a:t>Ч</a:t>
            </a:r>
            <a:r>
              <a:rPr lang="ru-RU" sz="1800" b="1" dirty="0" smtClean="0"/>
              <a:t>то </a:t>
            </a:r>
            <a:r>
              <a:rPr lang="ru-RU" sz="1800" b="1" dirty="0"/>
              <a:t>производитель, что потребитель – рациональные эгоистичные существа, желающие максимизировать </a:t>
            </a:r>
            <a:r>
              <a:rPr lang="ru-RU" sz="1800" b="1" dirty="0" smtClean="0"/>
              <a:t>выгоду (</a:t>
            </a:r>
            <a:r>
              <a:rPr lang="en-US" sz="1800" b="1" dirty="0" smtClean="0"/>
              <a:t>min </a:t>
            </a:r>
            <a:r>
              <a:rPr lang="ru-RU" sz="1800" b="1" dirty="0" smtClean="0"/>
              <a:t>затраты).</a:t>
            </a:r>
          </a:p>
          <a:p>
            <a:pPr lvl="1"/>
            <a:r>
              <a:rPr lang="ru-RU" sz="1800" b="1" dirty="0" smtClean="0"/>
              <a:t>Рыночная </a:t>
            </a:r>
            <a:r>
              <a:rPr lang="ru-RU" sz="1800" b="1" dirty="0"/>
              <a:t>система – равновесная </a:t>
            </a:r>
            <a:r>
              <a:rPr lang="ru-RU" sz="1800" b="1" dirty="0" smtClean="0"/>
              <a:t>система</a:t>
            </a:r>
          </a:p>
          <a:p>
            <a:pPr lvl="1"/>
            <a:r>
              <a:rPr lang="ru-RU" sz="1800" b="1" dirty="0" smtClean="0"/>
              <a:t>Исходной </a:t>
            </a:r>
            <a:r>
              <a:rPr lang="ru-RU" sz="1800" b="1" dirty="0"/>
              <a:t>категорией </a:t>
            </a:r>
            <a:r>
              <a:rPr lang="ru-RU" sz="1800" b="1" dirty="0" smtClean="0"/>
              <a:t>экономической </a:t>
            </a:r>
            <a:r>
              <a:rPr lang="ru-RU" sz="1800" b="1" dirty="0"/>
              <a:t>системы является теперь цена, а не стоимость</a:t>
            </a:r>
          </a:p>
        </p:txBody>
      </p:sp>
    </p:spTree>
    <p:extLst>
      <p:ext uri="{BB962C8B-B14F-4D97-AF65-F5344CB8AC3E}">
        <p14:creationId xmlns:p14="http://schemas.microsoft.com/office/powerpoint/2010/main" val="93991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ru-RU" sz="3600" b="1" dirty="0" smtClean="0"/>
              <a:t>КАРЛ </a:t>
            </a:r>
            <a:r>
              <a:rPr lang="ru-RU" sz="3600" b="1" dirty="0" err="1" smtClean="0"/>
              <a:t>Менгер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33056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2600" b="1" dirty="0" err="1" smtClean="0"/>
              <a:t>Микроэкономикс</a:t>
            </a:r>
            <a:endParaRPr lang="ru-RU" sz="2600" b="1" dirty="0"/>
          </a:p>
          <a:p>
            <a:r>
              <a:rPr lang="ru-RU" sz="2600" b="1" dirty="0"/>
              <a:t>“Основания политической экономии”</a:t>
            </a:r>
          </a:p>
          <a:p>
            <a:r>
              <a:rPr lang="ru-RU" sz="2600" b="1" dirty="0"/>
              <a:t>Ценность, обмен, товар, деньги</a:t>
            </a:r>
          </a:p>
          <a:p>
            <a:r>
              <a:rPr lang="ru-RU" sz="2600" b="1" dirty="0"/>
              <a:t>Теория стоимости (ценности)</a:t>
            </a:r>
          </a:p>
          <a:p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312336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ru-RU" sz="3600" b="1" dirty="0"/>
              <a:t>Уильям Стенли </a:t>
            </a:r>
            <a:r>
              <a:rPr lang="ru-RU" sz="3600" b="1" dirty="0" err="1" smtClean="0"/>
              <a:t>Джевонс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2600" b="1" dirty="0" smtClean="0"/>
              <a:t>«</a:t>
            </a:r>
            <a:r>
              <a:rPr lang="ru-RU" sz="2600" b="1" dirty="0"/>
              <a:t>Теория политической экономии» (1871) и «Принципы науки» (1874)</a:t>
            </a:r>
          </a:p>
          <a:p>
            <a:r>
              <a:rPr lang="ru-RU" sz="2600" b="1" dirty="0"/>
              <a:t>Закон убывающей предельной полезности</a:t>
            </a:r>
          </a:p>
          <a:p>
            <a:r>
              <a:rPr lang="ru-RU" sz="2600" b="1" dirty="0" smtClean="0"/>
              <a:t>Уравнение </a:t>
            </a:r>
            <a:r>
              <a:rPr lang="ru-RU" sz="2600" b="1" dirty="0"/>
              <a:t>обмена</a:t>
            </a:r>
          </a:p>
          <a:p>
            <a:r>
              <a:rPr lang="ru-RU" sz="2600" b="1" dirty="0"/>
              <a:t>Теория предложения труда</a:t>
            </a:r>
          </a:p>
          <a:p>
            <a:endParaRPr lang="ru-RU" sz="2600" b="1" dirty="0"/>
          </a:p>
          <a:p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288418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50000"/>
            </a:schemeClr>
          </a:solidFill>
        </p:spPr>
        <p:txBody>
          <a:bodyPr/>
          <a:lstStyle/>
          <a:p>
            <a:r>
              <a:rPr lang="ru-RU" sz="3600" b="1" dirty="0"/>
              <a:t>Леон </a:t>
            </a:r>
            <a:r>
              <a:rPr lang="ru-RU" sz="3600" b="1" dirty="0" smtClean="0"/>
              <a:t>Вальрас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sz="2600" b="1" dirty="0" smtClean="0"/>
              <a:t>«</a:t>
            </a:r>
            <a:r>
              <a:rPr lang="ru-RU" sz="2600" b="1" dirty="0"/>
              <a:t>Элементы чистой политической экономии» (1874</a:t>
            </a:r>
            <a:r>
              <a:rPr lang="ru-RU" sz="2600" b="1" dirty="0" smtClean="0"/>
              <a:t>)</a:t>
            </a:r>
            <a:endParaRPr lang="ru-RU" sz="2600" b="1" dirty="0"/>
          </a:p>
          <a:p>
            <a:r>
              <a:rPr lang="ru-RU" sz="2600" b="1" dirty="0"/>
              <a:t>Теория предельной полезности</a:t>
            </a:r>
          </a:p>
          <a:p>
            <a:r>
              <a:rPr lang="ru-RU" sz="2600" b="1" dirty="0"/>
              <a:t>Математическая модель</a:t>
            </a:r>
          </a:p>
          <a:p>
            <a:r>
              <a:rPr lang="ru-RU" sz="2600" b="1" dirty="0" err="1"/>
              <a:t>Макроэкономикс</a:t>
            </a:r>
            <a:endParaRPr lang="ru-RU" sz="2600" b="1" dirty="0"/>
          </a:p>
          <a:p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18514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869160"/>
            <a:ext cx="7924800" cy="917848"/>
          </a:xfrm>
          <a:solidFill>
            <a:schemeClr val="accent4">
              <a:lumMod val="5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It’s coffee time!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61245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077072"/>
            <a:ext cx="7924800" cy="1709936"/>
          </a:xfrm>
          <a:solidFill>
            <a:schemeClr val="accent4">
              <a:lumMod val="5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14400" b="1" dirty="0"/>
              <a:t>Не заснули? </a:t>
            </a:r>
            <a:r>
              <a:rPr lang="ru-RU" sz="14400" b="1" dirty="0" smtClean="0"/>
              <a:t>Интересно??</a:t>
            </a:r>
            <a:endParaRPr lang="ru-RU" sz="14400" b="1" dirty="0"/>
          </a:p>
          <a:p>
            <a:pPr marL="0" indent="0" algn="just">
              <a:buNone/>
            </a:pPr>
            <a:r>
              <a:rPr lang="ru-RU" sz="5400" b="1" dirty="0" smtClean="0"/>
              <a:t>Ключевые слова для поиска:</a:t>
            </a:r>
          </a:p>
          <a:p>
            <a:pPr algn="just"/>
            <a:r>
              <a:rPr lang="ru-RU" sz="5400" b="1" dirty="0" smtClean="0"/>
              <a:t>Экономическое равновесие</a:t>
            </a:r>
          </a:p>
          <a:p>
            <a:pPr algn="just"/>
            <a:r>
              <a:rPr lang="ru-RU" sz="5400" b="1" dirty="0"/>
              <a:t>Власть </a:t>
            </a:r>
            <a:r>
              <a:rPr lang="ru-RU" sz="5400" b="1" dirty="0" smtClean="0"/>
              <a:t>дефицита</a:t>
            </a:r>
          </a:p>
          <a:p>
            <a:pPr algn="just"/>
            <a:r>
              <a:rPr lang="ru-RU" sz="5400" b="1" dirty="0" smtClean="0"/>
              <a:t>Маржинализм </a:t>
            </a:r>
            <a:r>
              <a:rPr lang="ru-RU" sz="5400" b="1" dirty="0" smtClean="0">
                <a:sym typeface="Wingdings" pitchFamily="2" charset="2"/>
              </a:rPr>
              <a:t>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8643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3933056"/>
            <a:ext cx="7924800" cy="1853952"/>
          </a:xfrm>
          <a:solidFill>
            <a:schemeClr val="accent4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5400" b="1" dirty="0" smtClean="0"/>
              <a:t>Спасибо за внимание!</a:t>
            </a:r>
          </a:p>
          <a:p>
            <a:pPr marL="0" indent="0" algn="ctr">
              <a:buNone/>
            </a:pPr>
            <a:r>
              <a:rPr lang="ru-RU" sz="5400" b="1" dirty="0" smtClean="0"/>
              <a:t>Вопросы?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40124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207</TotalTime>
  <Words>192</Words>
  <Application>Microsoft Office PowerPoint</Application>
  <PresentationFormat>Экран (4:3)</PresentationFormat>
  <Paragraphs>37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Горизонт</vt:lpstr>
      <vt:lpstr>Маржинализм Представители, основные работы, идеи, исторический контекст</vt:lpstr>
      <vt:lpstr>Презентация PowerPoint</vt:lpstr>
      <vt:lpstr>Презентация PowerPoint</vt:lpstr>
      <vt:lpstr>КАРЛ Менгер</vt:lpstr>
      <vt:lpstr>Уильям Стенли Джевонс</vt:lpstr>
      <vt:lpstr>Леон Вальрас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Маржинализм.  Представители, основные работы, идеи, исторический контекст.</dc:title>
  <dc:creator>m1</dc:creator>
  <cp:lastModifiedBy>m1</cp:lastModifiedBy>
  <cp:revision>20</cp:revision>
  <dcterms:created xsi:type="dcterms:W3CDTF">2016-09-27T06:32:10Z</dcterms:created>
  <dcterms:modified xsi:type="dcterms:W3CDTF">2016-09-27T09:59:20Z</dcterms:modified>
</cp:coreProperties>
</file>